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panose="020B0604020202020204" charset="0"/>
      <p:regular r:id="rId12"/>
    </p:embeddedFont>
    <p:embeddedFont>
      <p:font typeface="Canva Sans Bold" panose="020B0604020202020204" charset="0"/>
      <p:regular r:id="rId13"/>
    </p:embeddedFont>
    <p:embeddedFont>
      <p:font typeface="Codec Pro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sv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gif"/><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sv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gif"/><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sv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28.svg"/><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27.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1066800" y="8257996"/>
          <a:ext cx="16192500" cy="1349136"/>
        </p:xfrm>
        <a:graphic>
          <a:graphicData uri="http://schemas.openxmlformats.org/drawingml/2006/table">
            <a:tbl>
              <a:tblPr/>
              <a:tblGrid>
                <a:gridCol w="16192500">
                  <a:extLst>
                    <a:ext uri="{9D8B030D-6E8A-4147-A177-3AD203B41FA5}">
                      <a16:colId xmlns:a16="http://schemas.microsoft.com/office/drawing/2014/main" val="20000"/>
                    </a:ext>
                  </a:extLst>
                </a:gridCol>
              </a:tblGrid>
              <a:tr h="1349136">
                <a:tc>
                  <a:txBody>
                    <a:bodyPr/>
                    <a:lstStyle/>
                    <a:p>
                      <a:pPr algn="l">
                        <a:lnSpc>
                          <a:spcPts val="3359"/>
                        </a:lnSpc>
                        <a:defRPr/>
                      </a:pPr>
                      <a:r>
                        <a:rPr lang="en-US" sz="2399">
                          <a:solidFill>
                            <a:srgbClr val="FFFFFF"/>
                          </a:solidFill>
                          <a:latin typeface="Codec Pro Bold"/>
                        </a:rPr>
                        <a:t>Presented By  Team no - 4</a:t>
                      </a: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5" name="Group 5"/>
          <p:cNvGrpSpPr/>
          <p:nvPr/>
        </p:nvGrpSpPr>
        <p:grpSpPr>
          <a:xfrm>
            <a:off x="1066800" y="1028700"/>
            <a:ext cx="4169586" cy="592007"/>
            <a:chOff x="0" y="0"/>
            <a:chExt cx="5559448" cy="789342"/>
          </a:xfrm>
        </p:grpSpPr>
        <p:sp>
          <p:nvSpPr>
            <p:cNvPr id="6" name="Freeform 6"/>
            <p:cNvSpPr/>
            <p:nvPr/>
          </p:nvSpPr>
          <p:spPr>
            <a:xfrm>
              <a:off x="0" y="0"/>
              <a:ext cx="957125" cy="789342"/>
            </a:xfrm>
            <a:custGeom>
              <a:avLst/>
              <a:gdLst/>
              <a:ahLst/>
              <a:cxnLst/>
              <a:rect l="l" t="t" r="r" b="b"/>
              <a:pathLst>
                <a:path w="957125" h="789342">
                  <a:moveTo>
                    <a:pt x="0" y="0"/>
                  </a:moveTo>
                  <a:lnTo>
                    <a:pt x="957125" y="0"/>
                  </a:lnTo>
                  <a:lnTo>
                    <a:pt x="957125" y="789342"/>
                  </a:lnTo>
                  <a:lnTo>
                    <a:pt x="0" y="789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233052" y="95395"/>
              <a:ext cx="4326396" cy="522353"/>
            </a:xfrm>
            <a:prstGeom prst="rect">
              <a:avLst/>
            </a:prstGeom>
          </p:spPr>
          <p:txBody>
            <a:bodyPr lIns="0" tIns="0" rIns="0" bIns="0" rtlCol="0" anchor="t">
              <a:spAutoFit/>
            </a:bodyPr>
            <a:lstStyle/>
            <a:p>
              <a:pPr>
                <a:lnSpc>
                  <a:spcPts val="3081"/>
                </a:lnSpc>
                <a:spcBef>
                  <a:spcPct val="0"/>
                </a:spcBef>
              </a:pPr>
              <a:r>
                <a:rPr lang="en-US" sz="2201">
                  <a:solidFill>
                    <a:srgbClr val="FFFFFF"/>
                  </a:solidFill>
                  <a:latin typeface="Codec Pro Bold"/>
                </a:rPr>
                <a:t>Team no - 4</a:t>
              </a:r>
            </a:p>
          </p:txBody>
        </p:sp>
      </p:grpSp>
      <p:sp>
        <p:nvSpPr>
          <p:cNvPr id="8" name="TextBox 8"/>
          <p:cNvSpPr txBox="1"/>
          <p:nvPr/>
        </p:nvSpPr>
        <p:spPr>
          <a:xfrm>
            <a:off x="779013" y="3735676"/>
            <a:ext cx="16480287" cy="2026289"/>
          </a:xfrm>
          <a:prstGeom prst="rect">
            <a:avLst/>
          </a:prstGeom>
        </p:spPr>
        <p:txBody>
          <a:bodyPr lIns="0" tIns="0" rIns="0" bIns="0" rtlCol="0" anchor="t">
            <a:spAutoFit/>
          </a:bodyPr>
          <a:lstStyle/>
          <a:p>
            <a:pPr>
              <a:lnSpc>
                <a:spcPts val="10900"/>
              </a:lnSpc>
            </a:pPr>
            <a:r>
              <a:rPr lang="en-US" sz="10900">
                <a:solidFill>
                  <a:srgbClr val="FFFFFF"/>
                </a:solidFill>
                <a:latin typeface="Codec Pro Bold"/>
              </a:rPr>
              <a:t>UDYOG SAARTHI APP</a:t>
            </a:r>
          </a:p>
          <a:p>
            <a:pPr>
              <a:lnSpc>
                <a:spcPts val="3900"/>
              </a:lnSpc>
            </a:pPr>
            <a:r>
              <a:rPr lang="en-US" sz="3900">
                <a:solidFill>
                  <a:srgbClr val="FFFFFF"/>
                </a:solidFill>
                <a:latin typeface="Codec Pro Bold"/>
              </a:rPr>
              <a:t>JOB OPPORTUNITIES UNDER 4%  PWD RESERVATION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5241893" y="3419845"/>
            <a:ext cx="8208893" cy="2343266"/>
          </a:xfrm>
          <a:custGeom>
            <a:avLst/>
            <a:gdLst/>
            <a:ahLst/>
            <a:cxnLst/>
            <a:rect l="l" t="t" r="r" b="b"/>
            <a:pathLst>
              <a:path w="8208893" h="2343266">
                <a:moveTo>
                  <a:pt x="0" y="0"/>
                </a:moveTo>
                <a:lnTo>
                  <a:pt x="8208893" y="0"/>
                </a:lnTo>
                <a:lnTo>
                  <a:pt x="8208893" y="2343266"/>
                </a:lnTo>
                <a:lnTo>
                  <a:pt x="0" y="2343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97349" y="476678"/>
            <a:ext cx="4109085" cy="4114800"/>
          </a:xfrm>
          <a:custGeom>
            <a:avLst/>
            <a:gdLst/>
            <a:ahLst/>
            <a:cxnLst/>
            <a:rect l="l" t="t" r="r" b="b"/>
            <a:pathLst>
              <a:path w="4109085" h="4114800">
                <a:moveTo>
                  <a:pt x="0" y="0"/>
                </a:moveTo>
                <a:lnTo>
                  <a:pt x="4109085" y="0"/>
                </a:lnTo>
                <a:lnTo>
                  <a:pt x="41090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179351" y="478566"/>
            <a:ext cx="3052433" cy="4114800"/>
          </a:xfrm>
          <a:custGeom>
            <a:avLst/>
            <a:gdLst/>
            <a:ahLst/>
            <a:cxnLst/>
            <a:rect l="l" t="t" r="r" b="b"/>
            <a:pathLst>
              <a:path w="3052433" h="4114800">
                <a:moveTo>
                  <a:pt x="0" y="0"/>
                </a:moveTo>
                <a:lnTo>
                  <a:pt x="3052433" y="0"/>
                </a:lnTo>
                <a:lnTo>
                  <a:pt x="305243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6097945"/>
            <a:ext cx="3337515" cy="3663939"/>
          </a:xfrm>
          <a:custGeom>
            <a:avLst/>
            <a:gdLst/>
            <a:ahLst/>
            <a:cxnLst/>
            <a:rect l="l" t="t" r="r" b="b"/>
            <a:pathLst>
              <a:path w="3337515" h="3663939">
                <a:moveTo>
                  <a:pt x="0" y="0"/>
                </a:moveTo>
                <a:lnTo>
                  <a:pt x="3337515" y="0"/>
                </a:lnTo>
                <a:lnTo>
                  <a:pt x="3337515" y="3663939"/>
                </a:lnTo>
                <a:lnTo>
                  <a:pt x="0" y="36639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327086" y="5143500"/>
            <a:ext cx="3044952" cy="4114800"/>
          </a:xfrm>
          <a:custGeom>
            <a:avLst/>
            <a:gdLst/>
            <a:ahLst/>
            <a:cxnLst/>
            <a:rect l="l" t="t" r="r" b="b"/>
            <a:pathLst>
              <a:path w="3044952" h="4114800">
                <a:moveTo>
                  <a:pt x="0" y="0"/>
                </a:moveTo>
                <a:lnTo>
                  <a:pt x="3044952" y="0"/>
                </a:lnTo>
                <a:lnTo>
                  <a:pt x="304495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0" y="-66675"/>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2">
              <a:alphaModFix amt="8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74781" y="6900545"/>
            <a:ext cx="3178150" cy="3531278"/>
          </a:xfrm>
          <a:custGeom>
            <a:avLst/>
            <a:gdLst/>
            <a:ahLst/>
            <a:cxnLst/>
            <a:rect l="l" t="t" r="r" b="b"/>
            <a:pathLst>
              <a:path w="3178150" h="3531278">
                <a:moveTo>
                  <a:pt x="0" y="0"/>
                </a:moveTo>
                <a:lnTo>
                  <a:pt x="3178150" y="0"/>
                </a:lnTo>
                <a:lnTo>
                  <a:pt x="3178150" y="3531278"/>
                </a:lnTo>
                <a:lnTo>
                  <a:pt x="0" y="35312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136407" y="6214814"/>
            <a:ext cx="3195410" cy="4156631"/>
          </a:xfrm>
          <a:custGeom>
            <a:avLst/>
            <a:gdLst/>
            <a:ahLst/>
            <a:cxnLst/>
            <a:rect l="l" t="t" r="r" b="b"/>
            <a:pathLst>
              <a:path w="3195410" h="4156631">
                <a:moveTo>
                  <a:pt x="0" y="0"/>
                </a:moveTo>
                <a:lnTo>
                  <a:pt x="3195410" y="0"/>
                </a:lnTo>
                <a:lnTo>
                  <a:pt x="3195410" y="4156632"/>
                </a:lnTo>
                <a:lnTo>
                  <a:pt x="0" y="4156632"/>
                </a:lnTo>
                <a:lnTo>
                  <a:pt x="0" y="0"/>
                </a:lnTo>
                <a:close/>
              </a:path>
            </a:pathLst>
          </a:custGeom>
          <a:blipFill>
            <a:blip r:embed="rId6"/>
            <a:stretch>
              <a:fillRect/>
            </a:stretch>
          </a:blipFill>
        </p:spPr>
      </p:sp>
      <p:sp>
        <p:nvSpPr>
          <p:cNvPr id="5" name="Freeform 5"/>
          <p:cNvSpPr/>
          <p:nvPr/>
        </p:nvSpPr>
        <p:spPr>
          <a:xfrm>
            <a:off x="12988212" y="0"/>
            <a:ext cx="5299788" cy="3243221"/>
          </a:xfrm>
          <a:custGeom>
            <a:avLst/>
            <a:gdLst/>
            <a:ahLst/>
            <a:cxnLst/>
            <a:rect l="l" t="t" r="r" b="b"/>
            <a:pathLst>
              <a:path w="5299788" h="3243221">
                <a:moveTo>
                  <a:pt x="0" y="0"/>
                </a:moveTo>
                <a:lnTo>
                  <a:pt x="5299788" y="0"/>
                </a:lnTo>
                <a:lnTo>
                  <a:pt x="5299788" y="3243221"/>
                </a:lnTo>
                <a:lnTo>
                  <a:pt x="0" y="32432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967957" y="-114300"/>
            <a:ext cx="7367832" cy="2238375"/>
          </a:xfrm>
          <a:prstGeom prst="rect">
            <a:avLst/>
          </a:prstGeom>
        </p:spPr>
        <p:txBody>
          <a:bodyPr lIns="0" tIns="0" rIns="0" bIns="0" rtlCol="0" anchor="t">
            <a:spAutoFit/>
          </a:bodyPr>
          <a:lstStyle/>
          <a:p>
            <a:pPr marL="1619250" lvl="1" indent="-809625">
              <a:lnSpc>
                <a:spcPts val="8250"/>
              </a:lnSpc>
              <a:buFont typeface="Arial"/>
              <a:buChar char="•"/>
            </a:pPr>
            <a:r>
              <a:rPr lang="en-US" sz="7500">
                <a:solidFill>
                  <a:srgbClr val="FFFFFF"/>
                </a:solidFill>
                <a:latin typeface="Codec Pro Bold"/>
              </a:rPr>
              <a:t>Problem Statement</a:t>
            </a:r>
          </a:p>
        </p:txBody>
      </p:sp>
      <p:sp>
        <p:nvSpPr>
          <p:cNvPr id="7" name="TextBox 7"/>
          <p:cNvSpPr txBox="1"/>
          <p:nvPr/>
        </p:nvSpPr>
        <p:spPr>
          <a:xfrm>
            <a:off x="15136407" y="8938260"/>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rPr>
              <a:t>Back to Agenda</a:t>
            </a:r>
          </a:p>
        </p:txBody>
      </p:sp>
      <p:sp>
        <p:nvSpPr>
          <p:cNvPr id="8" name="TextBox 8"/>
          <p:cNvSpPr txBox="1"/>
          <p:nvPr/>
        </p:nvSpPr>
        <p:spPr>
          <a:xfrm>
            <a:off x="0" y="3319780"/>
            <a:ext cx="18288000" cy="3580765"/>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The Udyog Saarthi App addresses a critical challenge faced by adults undergoing job coaching, specifically those seeking employment opportunities under the 4% reservation in institutions like the National Institute for the Empowerment of Persons with Multiple Disabilities (NIEPMD) and similar organizations. Individuals with disabilities often encounter barriers in accessing job coaching resources tailored to their unique needs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14122336" y="0"/>
            <a:ext cx="3315797" cy="2727243"/>
          </a:xfrm>
          <a:custGeom>
            <a:avLst/>
            <a:gdLst/>
            <a:ahLst/>
            <a:cxnLst/>
            <a:rect l="l" t="t" r="r" b="b"/>
            <a:pathLst>
              <a:path w="3315797" h="2727243">
                <a:moveTo>
                  <a:pt x="0" y="0"/>
                </a:moveTo>
                <a:lnTo>
                  <a:pt x="3315797" y="0"/>
                </a:lnTo>
                <a:lnTo>
                  <a:pt x="3315797" y="2727243"/>
                </a:lnTo>
                <a:lnTo>
                  <a:pt x="0" y="2727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74798" y="159703"/>
            <a:ext cx="6102747"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Objectives</a:t>
            </a:r>
          </a:p>
        </p:txBody>
      </p:sp>
      <p:sp>
        <p:nvSpPr>
          <p:cNvPr id="4" name="TextBox 4"/>
          <p:cNvSpPr txBox="1"/>
          <p:nvPr/>
        </p:nvSpPr>
        <p:spPr>
          <a:xfrm>
            <a:off x="174781" y="2547817"/>
            <a:ext cx="18288000" cy="1780540"/>
          </a:xfrm>
          <a:prstGeom prst="rect">
            <a:avLst/>
          </a:prstGeom>
        </p:spPr>
        <p:txBody>
          <a:bodyPr lIns="0" tIns="0" rIns="0" bIns="0" rtlCol="0" anchor="t">
            <a:spAutoFit/>
          </a:bodyPr>
          <a:lstStyle/>
          <a:p>
            <a:pPr>
              <a:lnSpc>
                <a:spcPts val="4759"/>
              </a:lnSpc>
            </a:pPr>
            <a:r>
              <a:rPr lang="en-US" sz="3399">
                <a:solidFill>
                  <a:srgbClr val="FFFFFF"/>
                </a:solidFill>
                <a:latin typeface="Canva Sans Bold"/>
              </a:rPr>
              <a:t>Inclusive Skill Development: Enable inclusive and accessible skill development modules tailored to the diverse needs of individuals with disabilities undergoing job coaching</a:t>
            </a:r>
          </a:p>
        </p:txBody>
      </p:sp>
      <p:sp>
        <p:nvSpPr>
          <p:cNvPr id="5" name="TextBox 5"/>
          <p:cNvSpPr txBox="1"/>
          <p:nvPr/>
        </p:nvSpPr>
        <p:spPr>
          <a:xfrm>
            <a:off x="174781" y="4869905"/>
            <a:ext cx="18288000" cy="1780540"/>
          </a:xfrm>
          <a:prstGeom prst="rect">
            <a:avLst/>
          </a:prstGeom>
        </p:spPr>
        <p:txBody>
          <a:bodyPr lIns="0" tIns="0" rIns="0" bIns="0" rtlCol="0" anchor="t">
            <a:spAutoFit/>
          </a:bodyPr>
          <a:lstStyle/>
          <a:p>
            <a:pPr>
              <a:lnSpc>
                <a:spcPts val="4759"/>
              </a:lnSpc>
            </a:pPr>
            <a:r>
              <a:rPr lang="en-US" sz="3399">
                <a:solidFill>
                  <a:srgbClr val="FFFFFF"/>
                </a:solidFill>
                <a:latin typeface="Canva Sans Bold"/>
              </a:rPr>
              <a:t>User-Friendly Interface:</a:t>
            </a:r>
          </a:p>
          <a:p>
            <a:pPr>
              <a:lnSpc>
                <a:spcPts val="4759"/>
              </a:lnSpc>
            </a:pPr>
            <a:r>
              <a:rPr lang="en-US" sz="3399">
                <a:solidFill>
                  <a:srgbClr val="FFFFFF"/>
                </a:solidFill>
                <a:latin typeface="Canva Sans"/>
              </a:rPr>
              <a:t>Design a user-friendly interface for easy navigation, ensuring accessibility for individuals with varying levels of technical proficiency</a:t>
            </a:r>
          </a:p>
        </p:txBody>
      </p:sp>
      <p:sp>
        <p:nvSpPr>
          <p:cNvPr id="6" name="TextBox 6"/>
          <p:cNvSpPr txBox="1"/>
          <p:nvPr/>
        </p:nvSpPr>
        <p:spPr>
          <a:xfrm>
            <a:off x="174781" y="7193370"/>
            <a:ext cx="18288000" cy="2380615"/>
          </a:xfrm>
          <a:prstGeom prst="rect">
            <a:avLst/>
          </a:prstGeom>
        </p:spPr>
        <p:txBody>
          <a:bodyPr lIns="0" tIns="0" rIns="0" bIns="0" rtlCol="0" anchor="t">
            <a:spAutoFit/>
          </a:bodyPr>
          <a:lstStyle/>
          <a:p>
            <a:pPr>
              <a:lnSpc>
                <a:spcPts val="4759"/>
              </a:lnSpc>
            </a:pPr>
            <a:r>
              <a:rPr lang="en-US" sz="3399">
                <a:solidFill>
                  <a:srgbClr val="FFFFFF"/>
                </a:solidFill>
                <a:latin typeface="Canva Sans Bold"/>
              </a:rPr>
              <a:t>Progress Tracking and Adaptability:</a:t>
            </a:r>
          </a:p>
          <a:p>
            <a:pPr>
              <a:lnSpc>
                <a:spcPts val="4759"/>
              </a:lnSpc>
            </a:pPr>
            <a:r>
              <a:rPr lang="en-US" sz="3399">
                <a:solidFill>
                  <a:srgbClr val="FFFFFF"/>
                </a:solidFill>
                <a:latin typeface="Canva Sans"/>
              </a:rPr>
              <a:t>Implement robust analytics for progress tracking and reporting, while ensuring the app remains adaptable to changes in the job market through regular updates.</a:t>
            </a:r>
          </a:p>
          <a:p>
            <a:pPr>
              <a:lnSpc>
                <a:spcPts val="4759"/>
              </a:lnSpc>
            </a:pPr>
            <a:endParaRPr lang="en-US" sz="3399">
              <a:solidFill>
                <a:srgbClr val="FFFFFF"/>
              </a:solidFill>
              <a:latin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a:off x="-7738414" y="1992805"/>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040940" y="4733967"/>
            <a:ext cx="3247060" cy="2267038"/>
          </a:xfrm>
          <a:custGeom>
            <a:avLst/>
            <a:gdLst/>
            <a:ahLst/>
            <a:cxnLst/>
            <a:rect l="l" t="t" r="r" b="b"/>
            <a:pathLst>
              <a:path w="3247060" h="2267038">
                <a:moveTo>
                  <a:pt x="0" y="0"/>
                </a:moveTo>
                <a:lnTo>
                  <a:pt x="3247060" y="0"/>
                </a:lnTo>
                <a:lnTo>
                  <a:pt x="3247060" y="2267038"/>
                </a:lnTo>
                <a:lnTo>
                  <a:pt x="0" y="22670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4"/>
          <p:cNvPicPr>
            <a:picLocks noChangeAspect="1"/>
          </p:cNvPicPr>
          <p:nvPr/>
        </p:nvPicPr>
        <p:blipFill>
          <a:blip r:embed="rId6"/>
          <a:srcRect/>
          <a:stretch>
            <a:fillRect/>
          </a:stretch>
        </p:blipFill>
        <p:spPr>
          <a:xfrm>
            <a:off x="15704578" y="5117025"/>
            <a:ext cx="1919785" cy="1823796"/>
          </a:xfrm>
          <a:prstGeom prst="rect">
            <a:avLst/>
          </a:prstGeom>
        </p:spPr>
      </p:pic>
      <p:sp>
        <p:nvSpPr>
          <p:cNvPr id="5" name="Freeform 5"/>
          <p:cNvSpPr/>
          <p:nvPr/>
        </p:nvSpPr>
        <p:spPr>
          <a:xfrm>
            <a:off x="15295764" y="1992805"/>
            <a:ext cx="2968870" cy="2315718"/>
          </a:xfrm>
          <a:custGeom>
            <a:avLst/>
            <a:gdLst/>
            <a:ahLst/>
            <a:cxnLst/>
            <a:rect l="l" t="t" r="r" b="b"/>
            <a:pathLst>
              <a:path w="2968870" h="2315718">
                <a:moveTo>
                  <a:pt x="0" y="0"/>
                </a:moveTo>
                <a:lnTo>
                  <a:pt x="2968869" y="0"/>
                </a:lnTo>
                <a:lnTo>
                  <a:pt x="2968869" y="2315718"/>
                </a:lnTo>
                <a:lnTo>
                  <a:pt x="0" y="2315718"/>
                </a:lnTo>
                <a:lnTo>
                  <a:pt x="0" y="0"/>
                </a:lnTo>
                <a:close/>
              </a:path>
            </a:pathLst>
          </a:custGeom>
          <a:blipFill>
            <a:blip r:embed="rId7"/>
            <a:stretch>
              <a:fillRect/>
            </a:stretch>
          </a:blipFill>
        </p:spPr>
      </p:sp>
      <p:sp>
        <p:nvSpPr>
          <p:cNvPr id="6" name="Freeform 6"/>
          <p:cNvSpPr/>
          <p:nvPr/>
        </p:nvSpPr>
        <p:spPr>
          <a:xfrm>
            <a:off x="15195534" y="7426450"/>
            <a:ext cx="2937872" cy="2606694"/>
          </a:xfrm>
          <a:custGeom>
            <a:avLst/>
            <a:gdLst/>
            <a:ahLst/>
            <a:cxnLst/>
            <a:rect l="l" t="t" r="r" b="b"/>
            <a:pathLst>
              <a:path w="2937872" h="2606694">
                <a:moveTo>
                  <a:pt x="0" y="0"/>
                </a:moveTo>
                <a:lnTo>
                  <a:pt x="2937872" y="0"/>
                </a:lnTo>
                <a:lnTo>
                  <a:pt x="2937872" y="2606693"/>
                </a:lnTo>
                <a:lnTo>
                  <a:pt x="0" y="26066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956266" y="738680"/>
            <a:ext cx="7278805" cy="1254124"/>
          </a:xfrm>
          <a:prstGeom prst="rect">
            <a:avLst/>
          </a:prstGeom>
        </p:spPr>
        <p:txBody>
          <a:bodyPr lIns="0" tIns="0" rIns="0" bIns="0" rtlCol="0" anchor="t">
            <a:spAutoFit/>
          </a:bodyPr>
          <a:lstStyle/>
          <a:p>
            <a:pPr marL="1835145" lvl="1" indent="-917572">
              <a:lnSpc>
                <a:spcPts val="8499"/>
              </a:lnSpc>
              <a:buFont typeface="Arial"/>
              <a:buChar char="•"/>
            </a:pPr>
            <a:r>
              <a:rPr lang="en-US" sz="8499">
                <a:solidFill>
                  <a:srgbClr val="FFFFFF"/>
                </a:solidFill>
                <a:latin typeface="Codec Pro Bold"/>
              </a:rPr>
              <a:t>AGENDA</a:t>
            </a:r>
          </a:p>
        </p:txBody>
      </p:sp>
      <p:sp>
        <p:nvSpPr>
          <p:cNvPr id="8" name="TextBox 8"/>
          <p:cNvSpPr txBox="1"/>
          <p:nvPr/>
        </p:nvSpPr>
        <p:spPr>
          <a:xfrm>
            <a:off x="0" y="2727373"/>
            <a:ext cx="15295764" cy="15811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FFFFFF"/>
                </a:solidFill>
                <a:latin typeface="Canva Sans Bold"/>
              </a:rPr>
              <a:t>Job Platform for Pwd candidates:</a:t>
            </a:r>
            <a:r>
              <a:rPr lang="en-US" sz="3000">
                <a:solidFill>
                  <a:srgbClr val="FFFFFF"/>
                </a:solidFill>
                <a:latin typeface="Canva Sans"/>
              </a:rPr>
              <a:t>  specialized job platform designed specifically for candidates with disabilities. Our platform aims to connect talented individuals with companies that value diversity and inclusion </a:t>
            </a:r>
          </a:p>
        </p:txBody>
      </p:sp>
      <p:sp>
        <p:nvSpPr>
          <p:cNvPr id="9" name="TextBox 9"/>
          <p:cNvSpPr txBox="1"/>
          <p:nvPr/>
        </p:nvSpPr>
        <p:spPr>
          <a:xfrm>
            <a:off x="-158803" y="5041948"/>
            <a:ext cx="15613369" cy="15811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FFFFFF"/>
                </a:solidFill>
                <a:latin typeface="Canva Sans Bold"/>
              </a:rPr>
              <a:t>Customized job notifications</a:t>
            </a:r>
            <a:r>
              <a:rPr lang="en-US" sz="3000">
                <a:solidFill>
                  <a:srgbClr val="FFFFFF"/>
                </a:solidFill>
                <a:latin typeface="Canva Sans"/>
              </a:rPr>
              <a:t> : By setting up customized job notifications, you can receive alerts tailored specifically to your preferences, making your job search more efficient and effective</a:t>
            </a:r>
          </a:p>
        </p:txBody>
      </p:sp>
      <p:sp>
        <p:nvSpPr>
          <p:cNvPr id="10" name="TextBox 10"/>
          <p:cNvSpPr txBox="1"/>
          <p:nvPr/>
        </p:nvSpPr>
        <p:spPr>
          <a:xfrm>
            <a:off x="0" y="7369300"/>
            <a:ext cx="14805334" cy="21145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FFFFFF"/>
                </a:solidFill>
                <a:latin typeface="Canva Sans Bold"/>
              </a:rPr>
              <a:t>Courses  for  preparation:</a:t>
            </a:r>
            <a:r>
              <a:rPr lang="en-US" sz="3000">
                <a:solidFill>
                  <a:srgbClr val="FFFFFF"/>
                </a:solidFill>
                <a:latin typeface="Canva Sans"/>
              </a:rPr>
              <a:t> or exams, job interviews, or other important events can be incredibly helpful in boosting your confidence and knowledge. By enrolling in preparation courses, you can gain valuable insights, tips, and techniques that can significantly improve your performance.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7274624" y="1876599"/>
            <a:ext cx="2741522" cy="2741522"/>
          </a:xfrm>
          <a:custGeom>
            <a:avLst/>
            <a:gdLst/>
            <a:ahLst/>
            <a:cxnLst/>
            <a:rect l="l" t="t" r="r" b="b"/>
            <a:pathLst>
              <a:path w="2741522" h="2741522">
                <a:moveTo>
                  <a:pt x="0" y="0"/>
                </a:moveTo>
                <a:lnTo>
                  <a:pt x="2741523" y="0"/>
                </a:lnTo>
                <a:lnTo>
                  <a:pt x="2741523" y="2741523"/>
                </a:lnTo>
                <a:lnTo>
                  <a:pt x="0" y="2741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7581" y="6880083"/>
            <a:ext cx="3453665" cy="2530594"/>
          </a:xfrm>
          <a:custGeom>
            <a:avLst/>
            <a:gdLst/>
            <a:ahLst/>
            <a:cxnLst/>
            <a:rect l="l" t="t" r="r" b="b"/>
            <a:pathLst>
              <a:path w="3453665" h="2530594">
                <a:moveTo>
                  <a:pt x="0" y="0"/>
                </a:moveTo>
                <a:lnTo>
                  <a:pt x="3453665" y="0"/>
                </a:lnTo>
                <a:lnTo>
                  <a:pt x="3453665" y="2530594"/>
                </a:lnTo>
                <a:lnTo>
                  <a:pt x="0" y="2530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4"/>
          <p:cNvPicPr>
            <a:picLocks noChangeAspect="1"/>
          </p:cNvPicPr>
          <p:nvPr/>
        </p:nvPicPr>
        <p:blipFill>
          <a:blip r:embed="rId6"/>
          <a:srcRect/>
          <a:stretch>
            <a:fillRect/>
          </a:stretch>
        </p:blipFill>
        <p:spPr>
          <a:xfrm>
            <a:off x="13799259" y="6544347"/>
            <a:ext cx="3460041" cy="2975636"/>
          </a:xfrm>
          <a:prstGeom prst="rect">
            <a:avLst/>
          </a:prstGeom>
        </p:spPr>
      </p:pic>
      <p:sp>
        <p:nvSpPr>
          <p:cNvPr id="5" name="Freeform 5"/>
          <p:cNvSpPr/>
          <p:nvPr/>
        </p:nvSpPr>
        <p:spPr>
          <a:xfrm>
            <a:off x="4306802" y="3116005"/>
            <a:ext cx="2566695" cy="776425"/>
          </a:xfrm>
          <a:custGeom>
            <a:avLst/>
            <a:gdLst/>
            <a:ahLst/>
            <a:cxnLst/>
            <a:rect l="l" t="t" r="r" b="b"/>
            <a:pathLst>
              <a:path w="2566695" h="776425">
                <a:moveTo>
                  <a:pt x="0" y="0"/>
                </a:moveTo>
                <a:lnTo>
                  <a:pt x="2566695" y="0"/>
                </a:lnTo>
                <a:lnTo>
                  <a:pt x="2566695" y="776426"/>
                </a:lnTo>
                <a:lnTo>
                  <a:pt x="0" y="7764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0417274" y="3057507"/>
            <a:ext cx="2953462" cy="893422"/>
          </a:xfrm>
          <a:custGeom>
            <a:avLst/>
            <a:gdLst/>
            <a:ahLst/>
            <a:cxnLst/>
            <a:rect l="l" t="t" r="r" b="b"/>
            <a:pathLst>
              <a:path w="2953462" h="893422">
                <a:moveTo>
                  <a:pt x="0" y="0"/>
                </a:moveTo>
                <a:lnTo>
                  <a:pt x="2953461" y="0"/>
                </a:lnTo>
                <a:lnTo>
                  <a:pt x="2953461" y="893422"/>
                </a:lnTo>
                <a:lnTo>
                  <a:pt x="0" y="893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1491010">
            <a:off x="10164884" y="7459313"/>
            <a:ext cx="2953462" cy="893422"/>
          </a:xfrm>
          <a:custGeom>
            <a:avLst/>
            <a:gdLst/>
            <a:ahLst/>
            <a:cxnLst/>
            <a:rect l="l" t="t" r="r" b="b"/>
            <a:pathLst>
              <a:path w="2953462" h="893422">
                <a:moveTo>
                  <a:pt x="0" y="0"/>
                </a:moveTo>
                <a:lnTo>
                  <a:pt x="2953462" y="0"/>
                </a:lnTo>
                <a:lnTo>
                  <a:pt x="2953462" y="893422"/>
                </a:lnTo>
                <a:lnTo>
                  <a:pt x="0" y="893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582908" y="1580191"/>
            <a:ext cx="3419094" cy="3778004"/>
          </a:xfrm>
          <a:custGeom>
            <a:avLst/>
            <a:gdLst/>
            <a:ahLst/>
            <a:cxnLst/>
            <a:rect l="l" t="t" r="r" b="b"/>
            <a:pathLst>
              <a:path w="3419094" h="3778004">
                <a:moveTo>
                  <a:pt x="0" y="0"/>
                </a:moveTo>
                <a:lnTo>
                  <a:pt x="3419094" y="0"/>
                </a:lnTo>
                <a:lnTo>
                  <a:pt x="3419094" y="3778004"/>
                </a:lnTo>
                <a:lnTo>
                  <a:pt x="0" y="37780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3904135" y="2331596"/>
            <a:ext cx="3037162" cy="2407641"/>
          </a:xfrm>
          <a:custGeom>
            <a:avLst/>
            <a:gdLst/>
            <a:ahLst/>
            <a:cxnLst/>
            <a:rect l="l" t="t" r="r" b="b"/>
            <a:pathLst>
              <a:path w="3037162" h="2407641">
                <a:moveTo>
                  <a:pt x="0" y="0"/>
                </a:moveTo>
                <a:lnTo>
                  <a:pt x="3037162" y="0"/>
                </a:lnTo>
                <a:lnTo>
                  <a:pt x="3037162" y="2407641"/>
                </a:lnTo>
                <a:lnTo>
                  <a:pt x="0" y="24076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rot="8891935">
            <a:off x="9802139" y="4866107"/>
            <a:ext cx="3351634" cy="1013869"/>
          </a:xfrm>
          <a:custGeom>
            <a:avLst/>
            <a:gdLst/>
            <a:ahLst/>
            <a:cxnLst/>
            <a:rect l="l" t="t" r="r" b="b"/>
            <a:pathLst>
              <a:path w="3351634" h="1013869">
                <a:moveTo>
                  <a:pt x="0" y="0"/>
                </a:moveTo>
                <a:lnTo>
                  <a:pt x="3351634" y="0"/>
                </a:lnTo>
                <a:lnTo>
                  <a:pt x="3351634" y="1013869"/>
                </a:lnTo>
                <a:lnTo>
                  <a:pt x="0" y="10138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7868826" y="5915419"/>
            <a:ext cx="2245061" cy="2245061"/>
          </a:xfrm>
          <a:custGeom>
            <a:avLst/>
            <a:gdLst/>
            <a:ahLst/>
            <a:cxnLst/>
            <a:rect l="l" t="t" r="r" b="b"/>
            <a:pathLst>
              <a:path w="2245061" h="2245061">
                <a:moveTo>
                  <a:pt x="0" y="0"/>
                </a:moveTo>
                <a:lnTo>
                  <a:pt x="2245060" y="0"/>
                </a:lnTo>
                <a:lnTo>
                  <a:pt x="2245060" y="2245061"/>
                </a:lnTo>
                <a:lnTo>
                  <a:pt x="0" y="22450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588647" y="178753"/>
            <a:ext cx="11329358" cy="1401438"/>
          </a:xfrm>
          <a:prstGeom prst="rect">
            <a:avLst/>
          </a:prstGeom>
        </p:spPr>
        <p:txBody>
          <a:bodyPr lIns="0" tIns="0" rIns="0" bIns="0" rtlCol="0" anchor="t">
            <a:spAutoFit/>
          </a:bodyPr>
          <a:lstStyle/>
          <a:p>
            <a:pPr marL="1770439" lvl="1" indent="-885220" algn="ctr">
              <a:lnSpc>
                <a:spcPts val="11480"/>
              </a:lnSpc>
              <a:buFont typeface="Arial"/>
              <a:buChar char="•"/>
            </a:pPr>
            <a:r>
              <a:rPr lang="en-US" sz="8200">
                <a:solidFill>
                  <a:srgbClr val="FFFFFF"/>
                </a:solidFill>
                <a:latin typeface="Canva Sans Bold"/>
              </a:rPr>
              <a:t>METHODOLOGY</a:t>
            </a:r>
          </a:p>
        </p:txBody>
      </p:sp>
      <p:sp>
        <p:nvSpPr>
          <p:cNvPr id="13" name="TextBox 13"/>
          <p:cNvSpPr txBox="1"/>
          <p:nvPr/>
        </p:nvSpPr>
        <p:spPr>
          <a:xfrm>
            <a:off x="826043" y="3412043"/>
            <a:ext cx="2967310" cy="502985"/>
          </a:xfrm>
          <a:prstGeom prst="rect">
            <a:avLst/>
          </a:prstGeom>
        </p:spPr>
        <p:txBody>
          <a:bodyPr lIns="0" tIns="0" rIns="0" bIns="0" rtlCol="0" anchor="t">
            <a:spAutoFit/>
          </a:bodyPr>
          <a:lstStyle/>
          <a:p>
            <a:pPr algn="ctr">
              <a:lnSpc>
                <a:spcPts val="4131"/>
              </a:lnSpc>
            </a:pPr>
            <a:r>
              <a:rPr lang="en-US" sz="2950">
                <a:solidFill>
                  <a:srgbClr val="FFFFFF"/>
                </a:solidFill>
                <a:latin typeface="Canva Sans"/>
              </a:rPr>
              <a:t>NIEPMD</a:t>
            </a:r>
          </a:p>
        </p:txBody>
      </p:sp>
      <p:sp>
        <p:nvSpPr>
          <p:cNvPr id="14" name="TextBox 14"/>
          <p:cNvSpPr txBox="1"/>
          <p:nvPr/>
        </p:nvSpPr>
        <p:spPr>
          <a:xfrm>
            <a:off x="826043" y="5348012"/>
            <a:ext cx="295006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Source</a:t>
            </a:r>
          </a:p>
        </p:txBody>
      </p:sp>
      <p:sp>
        <p:nvSpPr>
          <p:cNvPr id="15" name="TextBox 15"/>
          <p:cNvSpPr txBox="1"/>
          <p:nvPr/>
        </p:nvSpPr>
        <p:spPr>
          <a:xfrm>
            <a:off x="12893186" y="5228799"/>
            <a:ext cx="4894759"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Notification  Generated</a:t>
            </a:r>
          </a:p>
        </p:txBody>
      </p:sp>
      <p:sp>
        <p:nvSpPr>
          <p:cNvPr id="16" name="TextBox 16"/>
          <p:cNvSpPr txBox="1"/>
          <p:nvPr/>
        </p:nvSpPr>
        <p:spPr>
          <a:xfrm>
            <a:off x="13270614" y="9439365"/>
            <a:ext cx="4517331"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Preparation for  Exam</a:t>
            </a:r>
          </a:p>
        </p:txBody>
      </p:sp>
      <p:sp>
        <p:nvSpPr>
          <p:cNvPr id="17" name="TextBox 17"/>
          <p:cNvSpPr txBox="1"/>
          <p:nvPr/>
        </p:nvSpPr>
        <p:spPr>
          <a:xfrm>
            <a:off x="1802025" y="9453308"/>
            <a:ext cx="250477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Dashboard  </a:t>
            </a:r>
          </a:p>
        </p:txBody>
      </p:sp>
      <p:sp>
        <p:nvSpPr>
          <p:cNvPr id="18" name="Freeform 18"/>
          <p:cNvSpPr/>
          <p:nvPr/>
        </p:nvSpPr>
        <p:spPr>
          <a:xfrm rot="9265443">
            <a:off x="5308761" y="7204625"/>
            <a:ext cx="2566695" cy="776425"/>
          </a:xfrm>
          <a:custGeom>
            <a:avLst/>
            <a:gdLst/>
            <a:ahLst/>
            <a:cxnLst/>
            <a:rect l="l" t="t" r="r" b="b"/>
            <a:pathLst>
              <a:path w="2566695" h="776425">
                <a:moveTo>
                  <a:pt x="0" y="0"/>
                </a:moveTo>
                <a:lnTo>
                  <a:pt x="2566695" y="0"/>
                </a:lnTo>
                <a:lnTo>
                  <a:pt x="2566695" y="776425"/>
                </a:lnTo>
                <a:lnTo>
                  <a:pt x="0" y="7764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7766848" y="8430366"/>
            <a:ext cx="244901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User Profile</a:t>
            </a:r>
          </a:p>
        </p:txBody>
      </p:sp>
      <p:sp>
        <p:nvSpPr>
          <p:cNvPr id="20" name="TextBox 20"/>
          <p:cNvSpPr txBox="1"/>
          <p:nvPr/>
        </p:nvSpPr>
        <p:spPr>
          <a:xfrm>
            <a:off x="7106557" y="4715083"/>
            <a:ext cx="2909590"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Data  Filtering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119763" y="148371"/>
            <a:ext cx="18168237" cy="5316295"/>
          </a:xfrm>
          <a:custGeom>
            <a:avLst/>
            <a:gdLst/>
            <a:ahLst/>
            <a:cxnLst/>
            <a:rect l="l" t="t" r="r" b="b"/>
            <a:pathLst>
              <a:path w="18168237" h="5316295">
                <a:moveTo>
                  <a:pt x="0" y="0"/>
                </a:moveTo>
                <a:lnTo>
                  <a:pt x="18168237" y="0"/>
                </a:lnTo>
                <a:lnTo>
                  <a:pt x="18168237" y="5316295"/>
                </a:lnTo>
                <a:lnTo>
                  <a:pt x="0" y="5316295"/>
                </a:lnTo>
                <a:lnTo>
                  <a:pt x="0" y="0"/>
                </a:lnTo>
                <a:close/>
              </a:path>
            </a:pathLst>
          </a:custGeom>
          <a:blipFill>
            <a:blip r:embed="rId2"/>
            <a:stretch>
              <a:fillRect t="-16615" b="-28539"/>
            </a:stretch>
          </a:blipFill>
        </p:spPr>
      </p:sp>
      <p:sp>
        <p:nvSpPr>
          <p:cNvPr id="3" name="Freeform 3"/>
          <p:cNvSpPr/>
          <p:nvPr/>
        </p:nvSpPr>
        <p:spPr>
          <a:xfrm>
            <a:off x="119763" y="5565116"/>
            <a:ext cx="11259481" cy="1693289"/>
          </a:xfrm>
          <a:custGeom>
            <a:avLst/>
            <a:gdLst/>
            <a:ahLst/>
            <a:cxnLst/>
            <a:rect l="l" t="t" r="r" b="b"/>
            <a:pathLst>
              <a:path w="11259481" h="1693289">
                <a:moveTo>
                  <a:pt x="0" y="0"/>
                </a:moveTo>
                <a:lnTo>
                  <a:pt x="11259481" y="0"/>
                </a:lnTo>
                <a:lnTo>
                  <a:pt x="11259481" y="1693289"/>
                </a:lnTo>
                <a:lnTo>
                  <a:pt x="0" y="1693289"/>
                </a:lnTo>
                <a:lnTo>
                  <a:pt x="0" y="0"/>
                </a:lnTo>
                <a:close/>
              </a:path>
            </a:pathLst>
          </a:custGeom>
          <a:blipFill>
            <a:blip r:embed="rId3"/>
            <a:stretch>
              <a:fillRect l="-4392" r="-1480"/>
            </a:stretch>
          </a:blipFill>
        </p:spPr>
      </p:sp>
      <p:sp>
        <p:nvSpPr>
          <p:cNvPr id="4" name="Freeform 4"/>
          <p:cNvSpPr/>
          <p:nvPr/>
        </p:nvSpPr>
        <p:spPr>
          <a:xfrm>
            <a:off x="0" y="7363180"/>
            <a:ext cx="11514816" cy="2408847"/>
          </a:xfrm>
          <a:custGeom>
            <a:avLst/>
            <a:gdLst/>
            <a:ahLst/>
            <a:cxnLst/>
            <a:rect l="l" t="t" r="r" b="b"/>
            <a:pathLst>
              <a:path w="11514816" h="2408847">
                <a:moveTo>
                  <a:pt x="0" y="0"/>
                </a:moveTo>
                <a:lnTo>
                  <a:pt x="11514816" y="0"/>
                </a:lnTo>
                <a:lnTo>
                  <a:pt x="11514816" y="2408847"/>
                </a:lnTo>
                <a:lnTo>
                  <a:pt x="0" y="2408847"/>
                </a:lnTo>
                <a:lnTo>
                  <a:pt x="0" y="0"/>
                </a:lnTo>
                <a:close/>
              </a:path>
            </a:pathLst>
          </a:custGeom>
          <a:blipFill>
            <a:blip r:embed="rId4"/>
            <a:stretch>
              <a:fillRect/>
            </a:stretch>
          </a:blipFill>
        </p:spPr>
      </p:sp>
      <p:sp>
        <p:nvSpPr>
          <p:cNvPr id="5" name="Freeform 5"/>
          <p:cNvSpPr/>
          <p:nvPr/>
        </p:nvSpPr>
        <p:spPr>
          <a:xfrm>
            <a:off x="12709882" y="5464666"/>
            <a:ext cx="4788666" cy="4531275"/>
          </a:xfrm>
          <a:custGeom>
            <a:avLst/>
            <a:gdLst/>
            <a:ahLst/>
            <a:cxnLst/>
            <a:rect l="l" t="t" r="r" b="b"/>
            <a:pathLst>
              <a:path w="4788666" h="4531275">
                <a:moveTo>
                  <a:pt x="0" y="0"/>
                </a:moveTo>
                <a:lnTo>
                  <a:pt x="4788665" y="0"/>
                </a:lnTo>
                <a:lnTo>
                  <a:pt x="4788665" y="4531275"/>
                </a:lnTo>
                <a:lnTo>
                  <a:pt x="0" y="4531275"/>
                </a:lnTo>
                <a:lnTo>
                  <a:pt x="0" y="0"/>
                </a:lnTo>
                <a:close/>
              </a:path>
            </a:pathLst>
          </a:custGeom>
          <a:blipFill>
            <a:blip r:embed="rId5"/>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0" y="10119053"/>
            <a:ext cx="2095500" cy="193817"/>
            <a:chOff x="0" y="0"/>
            <a:chExt cx="551901" cy="51046"/>
          </a:xfrm>
        </p:grpSpPr>
        <p:sp>
          <p:nvSpPr>
            <p:cNvPr id="3" name="Freeform 3"/>
            <p:cNvSpPr/>
            <p:nvPr/>
          </p:nvSpPr>
          <p:spPr>
            <a:xfrm>
              <a:off x="0" y="0"/>
              <a:ext cx="551901" cy="51046"/>
            </a:xfrm>
            <a:custGeom>
              <a:avLst/>
              <a:gdLst/>
              <a:ahLst/>
              <a:cxnLst/>
              <a:rect l="l" t="t" r="r" b="b"/>
              <a:pathLst>
                <a:path w="551901" h="51046">
                  <a:moveTo>
                    <a:pt x="0" y="0"/>
                  </a:moveTo>
                  <a:lnTo>
                    <a:pt x="551901" y="0"/>
                  </a:lnTo>
                  <a:lnTo>
                    <a:pt x="551901" y="51046"/>
                  </a:lnTo>
                  <a:lnTo>
                    <a:pt x="0" y="51046"/>
                  </a:lnTo>
                  <a:close/>
                </a:path>
              </a:pathLst>
            </a:custGeom>
            <a:solidFill>
              <a:srgbClr val="3EDAD8"/>
            </a:solidFill>
          </p:spPr>
        </p:sp>
        <p:sp>
          <p:nvSpPr>
            <p:cNvPr id="4" name="TextBox 4"/>
            <p:cNvSpPr txBox="1"/>
            <p:nvPr/>
          </p:nvSpPr>
          <p:spPr>
            <a:xfrm>
              <a:off x="0" y="-57150"/>
              <a:ext cx="551901" cy="108196"/>
            </a:xfrm>
            <a:prstGeom prst="rect">
              <a:avLst/>
            </a:prstGeom>
          </p:spPr>
          <p:txBody>
            <a:bodyPr lIns="50800" tIns="50800" rIns="50800" bIns="50800" rtlCol="0" anchor="ctr"/>
            <a:lstStyle/>
            <a:p>
              <a:pPr algn="ctr">
                <a:lnSpc>
                  <a:spcPts val="3299"/>
                </a:lnSpc>
              </a:pPr>
              <a:endParaRPr/>
            </a:p>
          </p:txBody>
        </p:sp>
      </p:grpSp>
      <p:sp>
        <p:nvSpPr>
          <p:cNvPr id="5" name="Freeform 5"/>
          <p:cNvSpPr/>
          <p:nvPr/>
        </p:nvSpPr>
        <p:spPr>
          <a:xfrm>
            <a:off x="13713295" y="6898279"/>
            <a:ext cx="2537574" cy="2177700"/>
          </a:xfrm>
          <a:custGeom>
            <a:avLst/>
            <a:gdLst/>
            <a:ahLst/>
            <a:cxnLst/>
            <a:rect l="l" t="t" r="r" b="b"/>
            <a:pathLst>
              <a:path w="2537574" h="2177700">
                <a:moveTo>
                  <a:pt x="0" y="0"/>
                </a:moveTo>
                <a:lnTo>
                  <a:pt x="2537574" y="0"/>
                </a:lnTo>
                <a:lnTo>
                  <a:pt x="2537574" y="2177700"/>
                </a:lnTo>
                <a:lnTo>
                  <a:pt x="0" y="2177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884064" y="876556"/>
            <a:ext cx="2196037" cy="2201908"/>
          </a:xfrm>
          <a:custGeom>
            <a:avLst/>
            <a:gdLst/>
            <a:ahLst/>
            <a:cxnLst/>
            <a:rect l="l" t="t" r="r" b="b"/>
            <a:pathLst>
              <a:path w="2196037" h="2201908">
                <a:moveTo>
                  <a:pt x="0" y="0"/>
                </a:moveTo>
                <a:lnTo>
                  <a:pt x="2196037" y="0"/>
                </a:lnTo>
                <a:lnTo>
                  <a:pt x="2196037" y="2201908"/>
                </a:lnTo>
                <a:lnTo>
                  <a:pt x="0" y="2201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33992" y="558345"/>
            <a:ext cx="2249779" cy="2520119"/>
          </a:xfrm>
          <a:custGeom>
            <a:avLst/>
            <a:gdLst/>
            <a:ahLst/>
            <a:cxnLst/>
            <a:rect l="l" t="t" r="r" b="b"/>
            <a:pathLst>
              <a:path w="2249779" h="2520119">
                <a:moveTo>
                  <a:pt x="0" y="0"/>
                </a:moveTo>
                <a:lnTo>
                  <a:pt x="2249779" y="0"/>
                </a:lnTo>
                <a:lnTo>
                  <a:pt x="2249779" y="2520119"/>
                </a:lnTo>
                <a:lnTo>
                  <a:pt x="0" y="25201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133992" y="6194460"/>
            <a:ext cx="3063840" cy="3063840"/>
          </a:xfrm>
          <a:custGeom>
            <a:avLst/>
            <a:gdLst/>
            <a:ahLst/>
            <a:cxnLst/>
            <a:rect l="l" t="t" r="r" b="b"/>
            <a:pathLst>
              <a:path w="3063840" h="3063840">
                <a:moveTo>
                  <a:pt x="0" y="0"/>
                </a:moveTo>
                <a:lnTo>
                  <a:pt x="3063840" y="0"/>
                </a:lnTo>
                <a:lnTo>
                  <a:pt x="3063840" y="3063840"/>
                </a:lnTo>
                <a:lnTo>
                  <a:pt x="0" y="30638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7665462" y="1028700"/>
            <a:ext cx="2343709" cy="2731017"/>
          </a:xfrm>
          <a:custGeom>
            <a:avLst/>
            <a:gdLst/>
            <a:ahLst/>
            <a:cxnLst/>
            <a:rect l="l" t="t" r="r" b="b"/>
            <a:pathLst>
              <a:path w="2343709" h="2731017">
                <a:moveTo>
                  <a:pt x="0" y="0"/>
                </a:moveTo>
                <a:lnTo>
                  <a:pt x="2343709" y="0"/>
                </a:lnTo>
                <a:lnTo>
                  <a:pt x="2343709" y="2731017"/>
                </a:lnTo>
                <a:lnTo>
                  <a:pt x="0" y="27310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rot="-5400000">
            <a:off x="8113079" y="4139849"/>
            <a:ext cx="1112074" cy="336402"/>
          </a:xfrm>
          <a:custGeom>
            <a:avLst/>
            <a:gdLst/>
            <a:ahLst/>
            <a:cxnLst/>
            <a:rect l="l" t="t" r="r" b="b"/>
            <a:pathLst>
              <a:path w="1112074" h="336402">
                <a:moveTo>
                  <a:pt x="0" y="0"/>
                </a:moveTo>
                <a:lnTo>
                  <a:pt x="1112073" y="0"/>
                </a:lnTo>
                <a:lnTo>
                  <a:pt x="1112073" y="336402"/>
                </a:lnTo>
                <a:lnTo>
                  <a:pt x="0" y="3364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6797703" y="4857300"/>
            <a:ext cx="4692594" cy="1141851"/>
          </a:xfrm>
          <a:prstGeom prst="rect">
            <a:avLst/>
          </a:prstGeom>
        </p:spPr>
        <p:txBody>
          <a:bodyPr lIns="0" tIns="0" rIns="0" bIns="0" rtlCol="0" anchor="t">
            <a:spAutoFit/>
          </a:bodyPr>
          <a:lstStyle/>
          <a:p>
            <a:pPr>
              <a:lnSpc>
                <a:spcPts val="9621"/>
              </a:lnSpc>
            </a:pPr>
            <a:r>
              <a:rPr lang="en-US" sz="6600" dirty="0">
                <a:solidFill>
                  <a:srgbClr val="FFFFFF"/>
                </a:solidFill>
                <a:latin typeface="Canva Sans Bold"/>
              </a:rPr>
              <a:t>Challenges</a:t>
            </a:r>
          </a:p>
        </p:txBody>
      </p:sp>
      <p:sp>
        <p:nvSpPr>
          <p:cNvPr id="12" name="Freeform 12"/>
          <p:cNvSpPr/>
          <p:nvPr/>
        </p:nvSpPr>
        <p:spPr>
          <a:xfrm rot="-2433644">
            <a:off x="11030692" y="2954155"/>
            <a:ext cx="2566695" cy="776425"/>
          </a:xfrm>
          <a:custGeom>
            <a:avLst/>
            <a:gdLst/>
            <a:ahLst/>
            <a:cxnLst/>
            <a:rect l="l" t="t" r="r" b="b"/>
            <a:pathLst>
              <a:path w="2566695" h="776425">
                <a:moveTo>
                  <a:pt x="0" y="0"/>
                </a:moveTo>
                <a:lnTo>
                  <a:pt x="2566695" y="0"/>
                </a:lnTo>
                <a:lnTo>
                  <a:pt x="2566695" y="776425"/>
                </a:lnTo>
                <a:lnTo>
                  <a:pt x="0" y="7764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rot="1058928">
            <a:off x="11547592" y="5882531"/>
            <a:ext cx="2566695" cy="776425"/>
          </a:xfrm>
          <a:custGeom>
            <a:avLst/>
            <a:gdLst/>
            <a:ahLst/>
            <a:cxnLst/>
            <a:rect l="l" t="t" r="r" b="b"/>
            <a:pathLst>
              <a:path w="2566695" h="776425">
                <a:moveTo>
                  <a:pt x="0" y="0"/>
                </a:moveTo>
                <a:lnTo>
                  <a:pt x="2566695" y="0"/>
                </a:lnTo>
                <a:lnTo>
                  <a:pt x="2566695" y="776426"/>
                </a:lnTo>
                <a:lnTo>
                  <a:pt x="0" y="7764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rot="-8998967">
            <a:off x="3999238" y="3911858"/>
            <a:ext cx="2566695" cy="776425"/>
          </a:xfrm>
          <a:custGeom>
            <a:avLst/>
            <a:gdLst/>
            <a:ahLst/>
            <a:cxnLst/>
            <a:rect l="l" t="t" r="r" b="b"/>
            <a:pathLst>
              <a:path w="2566695" h="776425">
                <a:moveTo>
                  <a:pt x="0" y="0"/>
                </a:moveTo>
                <a:lnTo>
                  <a:pt x="2566695" y="0"/>
                </a:lnTo>
                <a:lnTo>
                  <a:pt x="2566695" y="776426"/>
                </a:lnTo>
                <a:lnTo>
                  <a:pt x="0" y="7764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rot="8794026">
            <a:off x="4501096" y="6307119"/>
            <a:ext cx="2566695" cy="776425"/>
          </a:xfrm>
          <a:custGeom>
            <a:avLst/>
            <a:gdLst/>
            <a:ahLst/>
            <a:cxnLst/>
            <a:rect l="l" t="t" r="r" b="b"/>
            <a:pathLst>
              <a:path w="2566695" h="776425">
                <a:moveTo>
                  <a:pt x="0" y="0"/>
                </a:moveTo>
                <a:lnTo>
                  <a:pt x="2566695" y="0"/>
                </a:lnTo>
                <a:lnTo>
                  <a:pt x="2566695" y="776425"/>
                </a:lnTo>
                <a:lnTo>
                  <a:pt x="0" y="7764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TextBox 16"/>
          <p:cNvSpPr txBox="1"/>
          <p:nvPr/>
        </p:nvSpPr>
        <p:spPr>
          <a:xfrm>
            <a:off x="353155" y="9191625"/>
            <a:ext cx="457884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Technical Notification</a:t>
            </a:r>
          </a:p>
        </p:txBody>
      </p:sp>
      <p:sp>
        <p:nvSpPr>
          <p:cNvPr id="17" name="TextBox 17"/>
          <p:cNvSpPr txBox="1"/>
          <p:nvPr/>
        </p:nvSpPr>
        <p:spPr>
          <a:xfrm>
            <a:off x="13541458" y="9009304"/>
            <a:ext cx="3487043"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Diverse Learning</a:t>
            </a:r>
          </a:p>
        </p:txBody>
      </p:sp>
      <p:sp>
        <p:nvSpPr>
          <p:cNvPr id="18" name="TextBox 18"/>
          <p:cNvSpPr txBox="1"/>
          <p:nvPr/>
        </p:nvSpPr>
        <p:spPr>
          <a:xfrm>
            <a:off x="12301620" y="3438006"/>
            <a:ext cx="5966718" cy="570336"/>
          </a:xfrm>
          <a:prstGeom prst="rect">
            <a:avLst/>
          </a:prstGeom>
        </p:spPr>
        <p:txBody>
          <a:bodyPr lIns="0" tIns="0" rIns="0" bIns="0" rtlCol="0" anchor="t">
            <a:spAutoFit/>
          </a:bodyPr>
          <a:lstStyle/>
          <a:p>
            <a:pPr algn="ctr">
              <a:lnSpc>
                <a:spcPts val="4789"/>
              </a:lnSpc>
            </a:pPr>
            <a:r>
              <a:rPr lang="en-US" sz="3420">
                <a:solidFill>
                  <a:srgbClr val="FFFFFF"/>
                </a:solidFill>
                <a:latin typeface="Canva Sans"/>
              </a:rPr>
              <a:t>Data collection &amp; Processing</a:t>
            </a:r>
          </a:p>
        </p:txBody>
      </p:sp>
      <p:sp>
        <p:nvSpPr>
          <p:cNvPr id="19" name="TextBox 19"/>
          <p:cNvSpPr txBox="1"/>
          <p:nvPr/>
        </p:nvSpPr>
        <p:spPr>
          <a:xfrm>
            <a:off x="600738" y="3171623"/>
            <a:ext cx="3316288" cy="567591"/>
          </a:xfrm>
          <a:prstGeom prst="rect">
            <a:avLst/>
          </a:prstGeom>
        </p:spPr>
        <p:txBody>
          <a:bodyPr lIns="0" tIns="0" rIns="0" bIns="0" rtlCol="0" anchor="t">
            <a:spAutoFit/>
          </a:bodyPr>
          <a:lstStyle/>
          <a:p>
            <a:pPr algn="ctr">
              <a:lnSpc>
                <a:spcPts val="4759"/>
              </a:lnSpc>
            </a:pPr>
            <a:r>
              <a:rPr lang="en-US" sz="3200" dirty="0">
                <a:solidFill>
                  <a:srgbClr val="FFFFFF"/>
                </a:solidFill>
                <a:latin typeface="Canva Sans"/>
              </a:rPr>
              <a:t>Communication</a:t>
            </a:r>
          </a:p>
        </p:txBody>
      </p:sp>
      <p:sp>
        <p:nvSpPr>
          <p:cNvPr id="20" name="TextBox 20"/>
          <p:cNvSpPr txBox="1"/>
          <p:nvPr/>
        </p:nvSpPr>
        <p:spPr>
          <a:xfrm>
            <a:off x="6133103" y="234813"/>
            <a:ext cx="5515471" cy="580390"/>
          </a:xfrm>
          <a:prstGeom prst="rect">
            <a:avLst/>
          </a:prstGeom>
        </p:spPr>
        <p:txBody>
          <a:bodyPr lIns="0" tIns="0" rIns="0" bIns="0" rtlCol="0" anchor="t">
            <a:spAutoFit/>
          </a:bodyPr>
          <a:lstStyle/>
          <a:p>
            <a:pPr algn="ctr">
              <a:lnSpc>
                <a:spcPts val="4759"/>
              </a:lnSpc>
            </a:pPr>
            <a:r>
              <a:rPr lang="en-US" sz="3200" dirty="0">
                <a:solidFill>
                  <a:srgbClr val="FFFFFF"/>
                </a:solidFill>
                <a:latin typeface="Canva Sans"/>
              </a:rPr>
              <a:t>Government collaboration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12319867" y="165435"/>
            <a:ext cx="5968133" cy="4371658"/>
          </a:xfrm>
          <a:custGeom>
            <a:avLst/>
            <a:gdLst/>
            <a:ahLst/>
            <a:cxnLst/>
            <a:rect l="l" t="t" r="r" b="b"/>
            <a:pathLst>
              <a:path w="5968133" h="4371658">
                <a:moveTo>
                  <a:pt x="0" y="0"/>
                </a:moveTo>
                <a:lnTo>
                  <a:pt x="5968133" y="0"/>
                </a:lnTo>
                <a:lnTo>
                  <a:pt x="5968133" y="4371657"/>
                </a:lnTo>
                <a:lnTo>
                  <a:pt x="0" y="4371657"/>
                </a:lnTo>
                <a:lnTo>
                  <a:pt x="0" y="0"/>
                </a:lnTo>
                <a:close/>
              </a:path>
            </a:pathLst>
          </a:custGeom>
          <a:blipFill>
            <a:blip r:embed="rId2"/>
            <a:stretch>
              <a:fillRect/>
            </a:stretch>
          </a:blipFill>
        </p:spPr>
      </p:sp>
      <p:sp>
        <p:nvSpPr>
          <p:cNvPr id="3" name="Freeform 3"/>
          <p:cNvSpPr/>
          <p:nvPr/>
        </p:nvSpPr>
        <p:spPr>
          <a:xfrm>
            <a:off x="14612494" y="5341534"/>
            <a:ext cx="2124733" cy="4114800"/>
          </a:xfrm>
          <a:custGeom>
            <a:avLst/>
            <a:gdLst/>
            <a:ahLst/>
            <a:cxnLst/>
            <a:rect l="l" t="t" r="r" b="b"/>
            <a:pathLst>
              <a:path w="2124733" h="4114800">
                <a:moveTo>
                  <a:pt x="0" y="0"/>
                </a:moveTo>
                <a:lnTo>
                  <a:pt x="2124733" y="0"/>
                </a:lnTo>
                <a:lnTo>
                  <a:pt x="212473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07866" y="365564"/>
            <a:ext cx="5278338" cy="1532022"/>
          </a:xfrm>
          <a:prstGeom prst="rect">
            <a:avLst/>
          </a:prstGeom>
        </p:spPr>
        <p:txBody>
          <a:bodyPr lIns="0" tIns="0" rIns="0" bIns="0" rtlCol="0" anchor="t">
            <a:spAutoFit/>
          </a:bodyPr>
          <a:lstStyle/>
          <a:p>
            <a:pPr algn="ctr">
              <a:lnSpc>
                <a:spcPts val="12880"/>
              </a:lnSpc>
            </a:pPr>
            <a:r>
              <a:rPr lang="en-US" sz="8800" dirty="0">
                <a:solidFill>
                  <a:srgbClr val="FFFFFF"/>
                </a:solidFill>
                <a:latin typeface="Canva Sans Bold"/>
              </a:rPr>
              <a:t>Outcome</a:t>
            </a:r>
          </a:p>
        </p:txBody>
      </p:sp>
      <p:sp>
        <p:nvSpPr>
          <p:cNvPr id="5" name="TextBox 5"/>
          <p:cNvSpPr txBox="1"/>
          <p:nvPr/>
        </p:nvSpPr>
        <p:spPr>
          <a:xfrm>
            <a:off x="1561319" y="4213560"/>
            <a:ext cx="5779195" cy="1189749"/>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Enhanced Employability</a:t>
            </a:r>
          </a:p>
        </p:txBody>
      </p:sp>
      <p:sp>
        <p:nvSpPr>
          <p:cNvPr id="6" name="TextBox 6"/>
          <p:cNvSpPr txBox="1"/>
          <p:nvPr/>
        </p:nvSpPr>
        <p:spPr>
          <a:xfrm>
            <a:off x="1561319" y="5274859"/>
            <a:ext cx="6138898" cy="118046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personalized learning paths</a:t>
            </a:r>
          </a:p>
        </p:txBody>
      </p:sp>
      <p:sp>
        <p:nvSpPr>
          <p:cNvPr id="7" name="TextBox 7"/>
          <p:cNvSpPr txBox="1"/>
          <p:nvPr/>
        </p:nvSpPr>
        <p:spPr>
          <a:xfrm>
            <a:off x="1702004" y="2855303"/>
            <a:ext cx="6180336" cy="1189749"/>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Improved Skill Proficiency</a:t>
            </a:r>
          </a:p>
        </p:txBody>
      </p:sp>
      <p:sp>
        <p:nvSpPr>
          <p:cNvPr id="8" name="TextBox 8"/>
          <p:cNvSpPr txBox="1"/>
          <p:nvPr/>
        </p:nvSpPr>
        <p:spPr>
          <a:xfrm>
            <a:off x="1743442" y="8378912"/>
            <a:ext cx="11194145"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 increased confidence to enter the workforce under the 4% reservation quota.</a:t>
            </a:r>
          </a:p>
        </p:txBody>
      </p:sp>
      <p:sp>
        <p:nvSpPr>
          <p:cNvPr id="9" name="TextBox 9"/>
          <p:cNvSpPr txBox="1"/>
          <p:nvPr/>
        </p:nvSpPr>
        <p:spPr>
          <a:xfrm>
            <a:off x="1743442" y="7075402"/>
            <a:ext cx="8530062"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rPr>
              <a:t>Career Advancement Opportunities: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Freeform 2"/>
          <p:cNvSpPr/>
          <p:nvPr/>
        </p:nvSpPr>
        <p:spPr>
          <a:xfrm>
            <a:off x="13320040" y="500901"/>
            <a:ext cx="3448444" cy="3439823"/>
          </a:xfrm>
          <a:custGeom>
            <a:avLst/>
            <a:gdLst/>
            <a:ahLst/>
            <a:cxnLst/>
            <a:rect l="l" t="t" r="r" b="b"/>
            <a:pathLst>
              <a:path w="3448444" h="3439823">
                <a:moveTo>
                  <a:pt x="0" y="0"/>
                </a:moveTo>
                <a:lnTo>
                  <a:pt x="3448444" y="0"/>
                </a:lnTo>
                <a:lnTo>
                  <a:pt x="3448444" y="3439823"/>
                </a:lnTo>
                <a:lnTo>
                  <a:pt x="0" y="34398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9687" y="2348068"/>
            <a:ext cx="11740853" cy="17805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Towards a disability inclusive education -Nidhi Singal</a:t>
            </a:r>
          </a:p>
          <a:p>
            <a:pPr>
              <a:lnSpc>
                <a:spcPts val="4759"/>
              </a:lnSpc>
            </a:pPr>
            <a:r>
              <a:rPr lang="en-US" sz="3399">
                <a:solidFill>
                  <a:srgbClr val="FFFFFF"/>
                </a:solidFill>
                <a:latin typeface="Canva Sans"/>
              </a:rPr>
              <a:t>       January 2015</a:t>
            </a:r>
          </a:p>
          <a:p>
            <a:pPr algn="ctr">
              <a:lnSpc>
                <a:spcPts val="4759"/>
              </a:lnSpc>
            </a:pPr>
            <a:endParaRPr lang="en-US" sz="3399">
              <a:solidFill>
                <a:srgbClr val="FFFFFF"/>
              </a:solidFill>
              <a:latin typeface="Canva Sans"/>
            </a:endParaRPr>
          </a:p>
        </p:txBody>
      </p:sp>
      <p:sp>
        <p:nvSpPr>
          <p:cNvPr id="4" name="TextBox 4"/>
          <p:cNvSpPr txBox="1"/>
          <p:nvPr/>
        </p:nvSpPr>
        <p:spPr>
          <a:xfrm>
            <a:off x="249687" y="4219892"/>
            <a:ext cx="18038313"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Education of children with disabilities in India and Pakistan: Critical analysis of developments in the last 15 years - August 2016</a:t>
            </a:r>
          </a:p>
          <a:p>
            <a:pPr>
              <a:lnSpc>
                <a:spcPts val="4759"/>
              </a:lnSpc>
            </a:pPr>
            <a:endParaRPr lang="en-US" sz="3399">
              <a:solidFill>
                <a:srgbClr val="FFFFFF"/>
              </a:solidFill>
              <a:latin typeface="Canva Sans"/>
            </a:endParaRPr>
          </a:p>
          <a:p>
            <a:pPr marL="734059" lvl="1" indent="-367030">
              <a:lnSpc>
                <a:spcPts val="4759"/>
              </a:lnSpc>
              <a:buFont typeface="Arial"/>
              <a:buChar char="•"/>
            </a:pPr>
            <a:endParaRPr lang="en-US" sz="3399">
              <a:solidFill>
                <a:srgbClr val="FFFFFF"/>
              </a:solidFill>
              <a:latin typeface="Canva Sans"/>
            </a:endParaRPr>
          </a:p>
        </p:txBody>
      </p:sp>
      <p:sp>
        <p:nvSpPr>
          <p:cNvPr id="5" name="TextBox 5"/>
          <p:cNvSpPr txBox="1"/>
          <p:nvPr/>
        </p:nvSpPr>
        <p:spPr>
          <a:xfrm>
            <a:off x="848935" y="6020117"/>
            <a:ext cx="14195327" cy="1189749"/>
          </a:xfrm>
          <a:prstGeom prst="rect">
            <a:avLst/>
          </a:prstGeom>
        </p:spPr>
        <p:txBody>
          <a:bodyPr lIns="0" tIns="0" rIns="0" bIns="0" rtlCol="0" anchor="t">
            <a:spAutoFit/>
          </a:bodyPr>
          <a:lstStyle/>
          <a:p>
            <a:pPr>
              <a:lnSpc>
                <a:spcPts val="4759"/>
              </a:lnSpc>
            </a:pPr>
            <a:r>
              <a:rPr lang="en-US" sz="3399" dirty="0">
                <a:solidFill>
                  <a:srgbClr val="FFFFFF"/>
                </a:solidFill>
                <a:latin typeface="Canva Sans"/>
              </a:rPr>
              <a:t>Factors associated with persons with disability employment in India:</a:t>
            </a:r>
          </a:p>
        </p:txBody>
      </p:sp>
      <p:sp>
        <p:nvSpPr>
          <p:cNvPr id="6" name="TextBox 6"/>
          <p:cNvSpPr txBox="1"/>
          <p:nvPr/>
        </p:nvSpPr>
        <p:spPr>
          <a:xfrm>
            <a:off x="182332" y="7566523"/>
            <a:ext cx="14979253" cy="1189749"/>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Persons with Disabilities Facing the Mirage of the Right to Education:</a:t>
            </a:r>
          </a:p>
        </p:txBody>
      </p:sp>
      <p:sp>
        <p:nvSpPr>
          <p:cNvPr id="7" name="TextBox 7"/>
          <p:cNvSpPr txBox="1"/>
          <p:nvPr/>
        </p:nvSpPr>
        <p:spPr>
          <a:xfrm>
            <a:off x="848935" y="329451"/>
            <a:ext cx="8903395" cy="1545295"/>
          </a:xfrm>
          <a:prstGeom prst="rect">
            <a:avLst/>
          </a:prstGeom>
        </p:spPr>
        <p:txBody>
          <a:bodyPr lIns="0" tIns="0" rIns="0" bIns="0" rtlCol="0" anchor="t">
            <a:spAutoFit/>
          </a:bodyPr>
          <a:lstStyle/>
          <a:p>
            <a:pPr algn="ctr">
              <a:lnSpc>
                <a:spcPts val="12880"/>
              </a:lnSpc>
            </a:pPr>
            <a:r>
              <a:rPr lang="en-US" sz="8800" dirty="0">
                <a:solidFill>
                  <a:srgbClr val="FFFFFF"/>
                </a:solidFill>
                <a:latin typeface="Canva Sans Bold"/>
              </a:rPr>
              <a:t>Research Paper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380</Words>
  <Application>Microsoft Office PowerPoint</Application>
  <PresentationFormat>Custom</PresentationFormat>
  <Paragraphs>43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Codec Pro Bold</vt:lpstr>
      <vt:lpstr>Arial</vt:lpstr>
      <vt:lpstr>Canva Sans</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Business Presentation in Black Purple Abstract Tech Style</dc:title>
  <dc:creator>NAVIN</dc:creator>
  <cp:lastModifiedBy>Navin Jamule</cp:lastModifiedBy>
  <cp:revision>2</cp:revision>
  <dcterms:created xsi:type="dcterms:W3CDTF">2006-08-16T00:00:00Z</dcterms:created>
  <dcterms:modified xsi:type="dcterms:W3CDTF">2024-02-17T03:53:15Z</dcterms:modified>
  <dc:identifier>DAF8-GPbZB0</dc:identifier>
</cp:coreProperties>
</file>